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8288000" cy="10287000"/>
  <p:notesSz cx="6858000" cy="9144000"/>
  <p:embeddedFontLst>
    <p:embeddedFont>
      <p:font typeface="可画乐黑" panose="02000500000000000000" charset="-122"/>
      <p:regular r:id="rId19"/>
    </p:embeddedFont>
    <p:embeddedFont>
      <p:font typeface="DM Sans"/>
      <p:regular r:id="rId20"/>
    </p:embeddedFont>
    <p:embeddedFont>
      <p:font typeface="DM Sans Bold"/>
      <p:bold r:id="rId21"/>
    </p:embeddedFont>
    <p:embeddedFont>
      <p:font typeface="DM Sans Bold Italics"/>
      <p:boldItalic r:id="rId22"/>
    </p:embeddedFont>
    <p:embeddedFont>
      <p:font typeface="Calibri" panose="020F0502020204030204" charset="0"/>
      <p:regular r:id="rId23"/>
      <p:bold r:id="rId24"/>
      <p:italic r:id="rId25"/>
      <p:boldItalic r:id="rId26"/>
    </p:embeddedFont>
  </p:embeddedFontLst>
  <p:custDataLst>
    <p:tags r:id="rId27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 showGuides="1"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gs" Target="tags/tag2.xml"/><Relationship Id="rId26" Type="http://schemas.openxmlformats.org/officeDocument/2006/relationships/font" Target="fonts/font8.fntdata"/><Relationship Id="rId25" Type="http://schemas.openxmlformats.org/officeDocument/2006/relationships/font" Target="fonts/font7.fntdata"/><Relationship Id="rId24" Type="http://schemas.openxmlformats.org/officeDocument/2006/relationships/font" Target="fonts/font6.fntdata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1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1.png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1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 l="185" r="44419" b="2668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2700000">
            <a:off x="-3419738" y="-1681327"/>
            <a:ext cx="7948235" cy="9973753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 rot="0">
            <a:off x="5244253" y="6467001"/>
            <a:ext cx="7799494" cy="697145"/>
            <a:chOff x="0" y="0"/>
            <a:chExt cx="4546710" cy="406400"/>
          </a:xfrm>
        </p:grpSpPr>
        <p:sp>
          <p:nvSpPr>
            <p:cNvPr id="5" name="Freeform 5"/>
            <p:cNvSpPr/>
            <p:nvPr/>
          </p:nvSpPr>
          <p:spPr>
            <a:xfrm>
              <a:off x="203200" y="-326"/>
              <a:ext cx="4140310" cy="407051"/>
            </a:xfrm>
            <a:custGeom>
              <a:avLst/>
              <a:gdLst/>
              <a:ahLst/>
              <a:cxnLst/>
              <a:rect l="l" t="t" r="r" b="b"/>
              <a:pathLst>
                <a:path w="4140310" h="407051">
                  <a:moveTo>
                    <a:pt x="4140310" y="326"/>
                  </a:moveTo>
                  <a:cubicBezTo>
                    <a:pt x="4067497" y="0"/>
                    <a:pt x="4000076" y="38659"/>
                    <a:pt x="3963575" y="101663"/>
                  </a:cubicBezTo>
                  <a:cubicBezTo>
                    <a:pt x="3927074" y="164667"/>
                    <a:pt x="3927074" y="242385"/>
                    <a:pt x="3963575" y="305389"/>
                  </a:cubicBezTo>
                  <a:cubicBezTo>
                    <a:pt x="4000076" y="368393"/>
                    <a:pt x="4067497" y="407052"/>
                    <a:pt x="4140310" y="406726"/>
                  </a:cubicBezTo>
                  <a:lnTo>
                    <a:pt x="0" y="406726"/>
                  </a:lnTo>
                  <a:cubicBezTo>
                    <a:pt x="72813" y="407052"/>
                    <a:pt x="140234" y="368393"/>
                    <a:pt x="176735" y="305389"/>
                  </a:cubicBezTo>
                  <a:cubicBezTo>
                    <a:pt x="213236" y="242385"/>
                    <a:pt x="213236" y="164667"/>
                    <a:pt x="176735" y="101663"/>
                  </a:cubicBezTo>
                  <a:cubicBezTo>
                    <a:pt x="140234" y="38659"/>
                    <a:pt x="72813" y="0"/>
                    <a:pt x="0" y="32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6" name="TextBox 6"/>
            <p:cNvSpPr txBox="1"/>
            <p:nvPr/>
          </p:nvSpPr>
          <p:spPr>
            <a:xfrm>
              <a:off x="0" y="-85725"/>
              <a:ext cx="812800" cy="4921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20"/>
                </a:lnSpc>
              </a:pPr>
            </a:p>
          </p:txBody>
        </p:sp>
      </p:grpSp>
      <p:sp>
        <p:nvSpPr>
          <p:cNvPr id="7" name="TextBox 7"/>
          <p:cNvSpPr txBox="1"/>
          <p:nvPr/>
        </p:nvSpPr>
        <p:spPr>
          <a:xfrm>
            <a:off x="3047904" y="1333582"/>
            <a:ext cx="11853102" cy="559406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800"/>
              </a:lnSpc>
              <a:spcBef>
                <a:spcPct val="0"/>
              </a:spcBef>
            </a:pPr>
            <a:r>
              <a:rPr lang="en-US" sz="15575" spc="747">
                <a:solidFill>
                  <a:srgbClr val="FFFFFF"/>
                </a:solidFill>
                <a:ea typeface="可画乐黑" panose="02000500000000000000" charset="-122"/>
              </a:rPr>
              <a:t>数据库基本知识</a:t>
            </a:r>
            <a:endParaRPr lang="en-US" sz="15575" spc="747">
              <a:solidFill>
                <a:srgbClr val="FFFFFF"/>
              </a:solidFill>
              <a:ea typeface="可画乐黑" panose="02000500000000000000" charset="-122"/>
            </a:endParaRPr>
          </a:p>
        </p:txBody>
      </p:sp>
      <p:pic>
        <p:nvPicPr>
          <p:cNvPr id="8" name="Picture 8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2700000">
            <a:off x="12511675" y="3007351"/>
            <a:ext cx="7166463" cy="8992755"/>
          </a:xfrm>
          <a:prstGeom prst="rect">
            <a:avLst/>
          </a:prstGeom>
        </p:spPr>
      </p:pic>
      <p:sp>
        <p:nvSpPr>
          <p:cNvPr id="9" name="TextBox 9"/>
          <p:cNvSpPr txBox="1"/>
          <p:nvPr>
            <p:custDataLst>
              <p:tags r:id="rId3"/>
            </p:custDataLst>
          </p:nvPr>
        </p:nvSpPr>
        <p:spPr>
          <a:xfrm>
            <a:off x="7086494" y="6438975"/>
            <a:ext cx="6710893" cy="64579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040"/>
              </a:lnSpc>
              <a:spcBef>
                <a:spcPct val="0"/>
              </a:spcBef>
            </a:pPr>
            <a:r>
              <a:rPr lang="en-US" sz="3600" spc="406">
                <a:solidFill>
                  <a:srgbClr val="A0C7FF"/>
                </a:solidFill>
                <a:latin typeface="字由点字典黑 65J" panose="00020600040101010101" charset="-122"/>
              </a:rPr>
              <a:t>   ——</a:t>
            </a:r>
            <a:r>
              <a:rPr lang="zh-CN" altLang="en-US" sz="3600" spc="406">
                <a:solidFill>
                  <a:srgbClr val="A0C7FF"/>
                </a:solidFill>
                <a:latin typeface="字由点字典黑 65J" panose="00020600040101010101" charset="-122"/>
              </a:rPr>
              <a:t>左连接</a:t>
            </a:r>
            <a:r>
              <a:rPr lang="en-US" sz="3600" spc="406">
                <a:solidFill>
                  <a:srgbClr val="A0C7FF"/>
                </a:solidFill>
                <a:latin typeface="字由点字典黑 65J" panose="00020600040101010101" charset="-122"/>
              </a:rPr>
              <a:t>              </a:t>
            </a:r>
            <a:endParaRPr lang="en-US" sz="3600" spc="406">
              <a:solidFill>
                <a:srgbClr val="A0C7FF"/>
              </a:solidFill>
              <a:latin typeface="字由点字典黑 65J" panose="00020600040101010101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 l="149" r="55164" b="4085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 rot="0">
            <a:off x="1033462" y="1817403"/>
            <a:ext cx="16230600" cy="8297683"/>
            <a:chOff x="0" y="0"/>
            <a:chExt cx="4274726" cy="218539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85398"/>
            </a:xfrm>
            <a:custGeom>
              <a:avLst/>
              <a:gdLst/>
              <a:ahLst/>
              <a:cxnLst/>
              <a:rect l="l" t="t" r="r" b="b"/>
              <a:pathLst>
                <a:path w="4274726" h="2185398">
                  <a:moveTo>
                    <a:pt x="16695" y="0"/>
                  </a:moveTo>
                  <a:lnTo>
                    <a:pt x="4258031" y="0"/>
                  </a:lnTo>
                  <a:cubicBezTo>
                    <a:pt x="4267252" y="0"/>
                    <a:pt x="4274726" y="7475"/>
                    <a:pt x="4274726" y="16695"/>
                  </a:cubicBezTo>
                  <a:lnTo>
                    <a:pt x="4274726" y="2168703"/>
                  </a:lnTo>
                  <a:cubicBezTo>
                    <a:pt x="4274726" y="2177923"/>
                    <a:pt x="4267252" y="2185398"/>
                    <a:pt x="4258031" y="2185398"/>
                  </a:cubicBezTo>
                  <a:lnTo>
                    <a:pt x="16695" y="2185398"/>
                  </a:lnTo>
                  <a:cubicBezTo>
                    <a:pt x="12267" y="2185398"/>
                    <a:pt x="8021" y="2183639"/>
                    <a:pt x="4890" y="2180508"/>
                  </a:cubicBezTo>
                  <a:cubicBezTo>
                    <a:pt x="1759" y="2177377"/>
                    <a:pt x="0" y="2173131"/>
                    <a:pt x="0" y="2168703"/>
                  </a:cubicBezTo>
                  <a:lnTo>
                    <a:pt x="0" y="16695"/>
                  </a:lnTo>
                  <a:cubicBezTo>
                    <a:pt x="0" y="12267"/>
                    <a:pt x="1759" y="8021"/>
                    <a:pt x="4890" y="4890"/>
                  </a:cubicBezTo>
                  <a:cubicBezTo>
                    <a:pt x="8021" y="1759"/>
                    <a:pt x="12267" y="0"/>
                    <a:pt x="16695" y="0"/>
                  </a:cubicBezTo>
                  <a:close/>
                </a:path>
              </a:pathLst>
            </a:custGeom>
            <a:solidFill>
              <a:srgbClr val="4478FD">
                <a:alpha val="4000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812800" cy="8985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20"/>
                </a:lnSpc>
              </a:pP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33462" y="5285381"/>
            <a:ext cx="16079512" cy="2739768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4443587" y="245745"/>
            <a:ext cx="9400826" cy="1327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160"/>
              </a:lnSpc>
              <a:spcBef>
                <a:spcPct val="0"/>
              </a:spcBef>
            </a:pPr>
            <a:r>
              <a:rPr lang="en-US" sz="7200">
                <a:solidFill>
                  <a:srgbClr val="FFFFFF"/>
                </a:solidFill>
                <a:latin typeface="字由点字典黑 65J" panose="00020600040101010101" charset="-122"/>
              </a:rPr>
              <a:t>SQL LEFT JOIN示例</a:t>
            </a:r>
            <a:endParaRPr lang="en-US" sz="7200">
              <a:solidFill>
                <a:srgbClr val="FFFFFF"/>
              </a:solidFill>
              <a:latin typeface="字由点字典黑 65J" panose="00020600040101010101" charset="-122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139238" y="4877753"/>
            <a:ext cx="9525" cy="445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0"/>
              </a:lnSpc>
              <a:spcBef>
                <a:spcPct val="0"/>
              </a:spcBef>
            </a:pPr>
          </a:p>
        </p:txBody>
      </p:sp>
      <p:sp>
        <p:nvSpPr>
          <p:cNvPr id="9" name="TextBox 9"/>
          <p:cNvSpPr txBox="1"/>
          <p:nvPr/>
        </p:nvSpPr>
        <p:spPr>
          <a:xfrm>
            <a:off x="1028700" y="2424956"/>
            <a:ext cx="16084274" cy="16128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6535"/>
              </a:lnSpc>
              <a:spcBef>
                <a:spcPct val="0"/>
              </a:spcBef>
            </a:pPr>
            <a:r>
              <a:rPr lang="en-US" sz="4215">
                <a:solidFill>
                  <a:srgbClr val="000000"/>
                </a:solidFill>
                <a:ea typeface="字由点字典黑 55J" panose="00020600040101010101" charset="-122"/>
              </a:rPr>
              <a:t>我们可以根据作者的姓名连接这两个表。使用该books表作为左表，你可以编写以下代码将它们连接起来：</a:t>
            </a:r>
            <a:endParaRPr lang="en-US" sz="4215">
              <a:solidFill>
                <a:srgbClr val="000000"/>
              </a:solidFill>
              <a:ea typeface="字由点字典黑 55J" panose="00020600040101010101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 l="149" r="55164" b="4085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 rot="0">
            <a:off x="1033462" y="1573530"/>
            <a:ext cx="16452303" cy="8585897"/>
            <a:chOff x="0" y="0"/>
            <a:chExt cx="4333117" cy="226130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333117" cy="2261306"/>
            </a:xfrm>
            <a:custGeom>
              <a:avLst/>
              <a:gdLst/>
              <a:ahLst/>
              <a:cxnLst/>
              <a:rect l="l" t="t" r="r" b="b"/>
              <a:pathLst>
                <a:path w="4333117" h="2261306">
                  <a:moveTo>
                    <a:pt x="16470" y="0"/>
                  </a:moveTo>
                  <a:lnTo>
                    <a:pt x="4316647" y="0"/>
                  </a:lnTo>
                  <a:cubicBezTo>
                    <a:pt x="4321015" y="0"/>
                    <a:pt x="4325204" y="1735"/>
                    <a:pt x="4328293" y="4824"/>
                  </a:cubicBezTo>
                  <a:cubicBezTo>
                    <a:pt x="4331382" y="7913"/>
                    <a:pt x="4333117" y="12102"/>
                    <a:pt x="4333117" y="16470"/>
                  </a:cubicBezTo>
                  <a:lnTo>
                    <a:pt x="4333117" y="2244836"/>
                  </a:lnTo>
                  <a:cubicBezTo>
                    <a:pt x="4333117" y="2249205"/>
                    <a:pt x="4331382" y="2253394"/>
                    <a:pt x="4328293" y="2256482"/>
                  </a:cubicBezTo>
                  <a:cubicBezTo>
                    <a:pt x="4325204" y="2259571"/>
                    <a:pt x="4321015" y="2261306"/>
                    <a:pt x="4316647" y="2261306"/>
                  </a:cubicBezTo>
                  <a:lnTo>
                    <a:pt x="16470" y="2261306"/>
                  </a:lnTo>
                  <a:cubicBezTo>
                    <a:pt x="12102" y="2261306"/>
                    <a:pt x="7913" y="2259571"/>
                    <a:pt x="4824" y="2256482"/>
                  </a:cubicBezTo>
                  <a:cubicBezTo>
                    <a:pt x="1735" y="2253394"/>
                    <a:pt x="0" y="2249205"/>
                    <a:pt x="0" y="2244836"/>
                  </a:cubicBezTo>
                  <a:lnTo>
                    <a:pt x="0" y="16470"/>
                  </a:lnTo>
                  <a:cubicBezTo>
                    <a:pt x="0" y="12102"/>
                    <a:pt x="1735" y="7913"/>
                    <a:pt x="4824" y="4824"/>
                  </a:cubicBezTo>
                  <a:cubicBezTo>
                    <a:pt x="7913" y="1735"/>
                    <a:pt x="12102" y="0"/>
                    <a:pt x="16470" y="0"/>
                  </a:cubicBezTo>
                  <a:close/>
                </a:path>
              </a:pathLst>
            </a:custGeom>
            <a:solidFill>
              <a:srgbClr val="4478FD">
                <a:alpha val="4000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812800" cy="8985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20"/>
                </a:lnSpc>
              </a:pP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179788" y="1898620"/>
            <a:ext cx="16079512" cy="2739768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4443587" y="245745"/>
            <a:ext cx="9400826" cy="1327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160"/>
              </a:lnSpc>
              <a:spcBef>
                <a:spcPct val="0"/>
              </a:spcBef>
            </a:pPr>
            <a:r>
              <a:rPr lang="en-US" sz="7200">
                <a:solidFill>
                  <a:srgbClr val="FFFFFF"/>
                </a:solidFill>
                <a:latin typeface="字由点字典黑 65J" panose="00020600040101010101" charset="-122"/>
              </a:rPr>
              <a:t>SQL LEFT JOIN示例</a:t>
            </a:r>
            <a:endParaRPr lang="en-US" sz="7200">
              <a:solidFill>
                <a:srgbClr val="FFFFFF"/>
              </a:solidFill>
              <a:latin typeface="字由点字典黑 65J" panose="00020600040101010101" charset="-122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9139238" y="4877753"/>
            <a:ext cx="9525" cy="445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0"/>
              </a:lnSpc>
              <a:spcBef>
                <a:spcPct val="0"/>
              </a:spcBef>
            </a:pPr>
          </a:p>
        </p:txBody>
      </p:sp>
      <p:sp>
        <p:nvSpPr>
          <p:cNvPr id="9" name="TextBox 9"/>
          <p:cNvSpPr txBox="1"/>
          <p:nvPr/>
        </p:nvSpPr>
        <p:spPr>
          <a:xfrm>
            <a:off x="9139238" y="4877753"/>
            <a:ext cx="9525" cy="445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0"/>
              </a:lnSpc>
              <a:spcBef>
                <a:spcPct val="0"/>
              </a:spcBef>
            </a:pPr>
          </a:p>
        </p:txBody>
      </p:sp>
      <p:sp>
        <p:nvSpPr>
          <p:cNvPr id="10" name="TextBox 10"/>
          <p:cNvSpPr txBox="1"/>
          <p:nvPr/>
        </p:nvSpPr>
        <p:spPr>
          <a:xfrm>
            <a:off x="1179788" y="4657611"/>
            <a:ext cx="15915754" cy="52991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5"/>
              </a:lnSpc>
              <a:spcBef>
                <a:spcPct val="0"/>
              </a:spcBef>
            </a:pPr>
            <a:r>
              <a:rPr lang="en-US" sz="2710">
                <a:solidFill>
                  <a:srgbClr val="000000"/>
                </a:solidFill>
                <a:ea typeface="字由点字典黑 55J" panose="00020600040101010101" charset="-122"/>
              </a:rPr>
              <a:t>让我们分解一下。</a:t>
            </a:r>
            <a:endParaRPr lang="en-US" sz="2710">
              <a:solidFill>
                <a:srgbClr val="000000"/>
              </a:solidFill>
              <a:ea typeface="字由点字典黑 55J" panose="00020600040101010101" charset="-122"/>
            </a:endParaRPr>
          </a:p>
          <a:p>
            <a:pPr>
              <a:lnSpc>
                <a:spcPts val="4205"/>
              </a:lnSpc>
              <a:spcBef>
                <a:spcPct val="0"/>
              </a:spcBef>
            </a:pPr>
          </a:p>
          <a:p>
            <a:pPr>
              <a:lnSpc>
                <a:spcPts val="4205"/>
              </a:lnSpc>
              <a:spcBef>
                <a:spcPct val="0"/>
              </a:spcBef>
            </a:pPr>
            <a:r>
              <a:rPr lang="en-US" sz="2710">
                <a:solidFill>
                  <a:srgbClr val="000000"/>
                </a:solidFill>
                <a:ea typeface="字由点字典黑 55J" panose="00020600040101010101" charset="-122"/>
              </a:rPr>
              <a:t>在第一行中，你可以选择要在最终表格中显示的列。它也是决定某些列在结果表中是否具有不同名称的地方，使用ASlike with books.title AS book_title。</a:t>
            </a:r>
            <a:endParaRPr lang="en-US" sz="2710">
              <a:solidFill>
                <a:srgbClr val="000000"/>
              </a:solidFill>
              <a:ea typeface="字由点字典黑 55J" panose="00020600040101010101" charset="-122"/>
            </a:endParaRPr>
          </a:p>
          <a:p>
            <a:pPr>
              <a:lnSpc>
                <a:spcPts val="4205"/>
              </a:lnSpc>
              <a:spcBef>
                <a:spcPct val="0"/>
              </a:spcBef>
            </a:pPr>
          </a:p>
          <a:p>
            <a:pPr>
              <a:lnSpc>
                <a:spcPts val="4205"/>
              </a:lnSpc>
              <a:spcBef>
                <a:spcPct val="0"/>
              </a:spcBef>
            </a:pPr>
            <a:r>
              <a:rPr lang="en-US" sz="2710">
                <a:solidFill>
                  <a:srgbClr val="000000"/>
                </a:solidFill>
                <a:ea typeface="字由点字典黑 55J" panose="00020600040101010101" charset="-122"/>
              </a:rPr>
              <a:t>第二行 ，FROM books表示要考虑的第一个表，也称为左表。</a:t>
            </a:r>
            <a:endParaRPr lang="en-US" sz="2710">
              <a:solidFill>
                <a:srgbClr val="000000"/>
              </a:solidFill>
              <a:ea typeface="字由点字典黑 55J" panose="00020600040101010101" charset="-122"/>
            </a:endParaRPr>
          </a:p>
          <a:p>
            <a:pPr>
              <a:lnSpc>
                <a:spcPts val="4205"/>
              </a:lnSpc>
              <a:spcBef>
                <a:spcPct val="0"/>
              </a:spcBef>
            </a:pPr>
          </a:p>
          <a:p>
            <a:pPr>
              <a:lnSpc>
                <a:spcPts val="4205"/>
              </a:lnSpc>
              <a:spcBef>
                <a:spcPct val="0"/>
              </a:spcBef>
            </a:pPr>
            <a:r>
              <a:rPr lang="en-US" sz="2710">
                <a:solidFill>
                  <a:srgbClr val="000000"/>
                </a:solidFill>
                <a:ea typeface="字由点字典黑 55J" panose="00020600040101010101" charset="-122"/>
              </a:rPr>
              <a:t>然后第三行，LEFT JOIN authors，说明要考虑的其他表。</a:t>
            </a:r>
            <a:endParaRPr lang="en-US" sz="2710">
              <a:solidFill>
                <a:srgbClr val="000000"/>
              </a:solidFill>
              <a:ea typeface="字由点字典黑 55J" panose="00020600040101010101" charset="-122"/>
            </a:endParaRPr>
          </a:p>
          <a:p>
            <a:pPr>
              <a:lnSpc>
                <a:spcPts val="4205"/>
              </a:lnSpc>
              <a:spcBef>
                <a:spcPct val="0"/>
              </a:spcBef>
            </a:pPr>
          </a:p>
          <a:p>
            <a:pPr>
              <a:lnSpc>
                <a:spcPts val="4205"/>
              </a:lnSpc>
              <a:spcBef>
                <a:spcPct val="0"/>
              </a:spcBef>
            </a:pPr>
            <a:r>
              <a:rPr lang="en-US" sz="2710">
                <a:solidFill>
                  <a:srgbClr val="000000"/>
                </a:solidFill>
                <a:latin typeface="字由点字典黑 55J" panose="00020600040101010101" charset="-122"/>
              </a:rPr>
              <a:t>ON books.author_name = authors.name说使用行books.author_name和匹配表authors.name。</a:t>
            </a:r>
            <a:endParaRPr lang="en-US" sz="2710">
              <a:solidFill>
                <a:srgbClr val="000000"/>
              </a:solidFill>
              <a:latin typeface="字由点字典黑 55J" panose="00020600040101010101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 l="149" r="55164" b="4085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 r="4341"/>
          <a:stretch>
            <a:fillRect/>
          </a:stretch>
        </p:blipFill>
        <p:spPr>
          <a:xfrm>
            <a:off x="3669308" y="2705253"/>
            <a:ext cx="10941129" cy="6557584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4443587" y="245745"/>
            <a:ext cx="9400826" cy="1327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160"/>
              </a:lnSpc>
              <a:spcBef>
                <a:spcPct val="0"/>
              </a:spcBef>
            </a:pPr>
            <a:r>
              <a:rPr lang="en-US" sz="7200">
                <a:solidFill>
                  <a:srgbClr val="FFFFFF"/>
                </a:solidFill>
                <a:latin typeface="字由点字典黑 65J" panose="00020600040101010101" charset="-122"/>
              </a:rPr>
              <a:t>SQL LEFT JOIN示例</a:t>
            </a:r>
            <a:endParaRPr lang="en-US" sz="7200">
              <a:solidFill>
                <a:srgbClr val="FFFFFF"/>
              </a:solidFill>
              <a:latin typeface="字由点字典黑 65J" panose="00020600040101010101" charset="-122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9139238" y="4877753"/>
            <a:ext cx="9525" cy="445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0"/>
              </a:lnSpc>
              <a:spcBef>
                <a:spcPct val="0"/>
              </a:spcBef>
            </a:pPr>
          </a:p>
        </p:txBody>
      </p:sp>
      <p:sp>
        <p:nvSpPr>
          <p:cNvPr id="6" name="TextBox 6"/>
          <p:cNvSpPr txBox="1"/>
          <p:nvPr/>
        </p:nvSpPr>
        <p:spPr>
          <a:xfrm>
            <a:off x="9139238" y="4877753"/>
            <a:ext cx="9525" cy="445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0"/>
              </a:lnSpc>
              <a:spcBef>
                <a:spcPct val="0"/>
              </a:spcBef>
            </a:pPr>
          </a:p>
        </p:txBody>
      </p:sp>
      <p:sp>
        <p:nvSpPr>
          <p:cNvPr id="7" name="TextBox 7"/>
          <p:cNvSpPr txBox="1"/>
          <p:nvPr/>
        </p:nvSpPr>
        <p:spPr>
          <a:xfrm>
            <a:off x="1343546" y="1930664"/>
            <a:ext cx="15915754" cy="4985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205"/>
              </a:lnSpc>
              <a:spcBef>
                <a:spcPct val="0"/>
              </a:spcBef>
            </a:pPr>
          </a:p>
        </p:txBody>
      </p:sp>
      <p:sp>
        <p:nvSpPr>
          <p:cNvPr id="8" name="TextBox 8"/>
          <p:cNvSpPr txBox="1"/>
          <p:nvPr/>
        </p:nvSpPr>
        <p:spPr>
          <a:xfrm>
            <a:off x="1343546" y="2343522"/>
            <a:ext cx="15915754" cy="445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0"/>
              </a:lnSpc>
              <a:spcBef>
                <a:spcPct val="0"/>
              </a:spcBef>
            </a:pPr>
          </a:p>
        </p:txBody>
      </p:sp>
      <p:sp>
        <p:nvSpPr>
          <p:cNvPr id="9" name="TextBox 9"/>
          <p:cNvSpPr txBox="1"/>
          <p:nvPr/>
        </p:nvSpPr>
        <p:spPr>
          <a:xfrm>
            <a:off x="1295286" y="1823457"/>
            <a:ext cx="15915754" cy="6007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60"/>
              </a:lnSpc>
              <a:spcBef>
                <a:spcPct val="0"/>
              </a:spcBef>
            </a:pPr>
            <a:r>
              <a:rPr lang="en-US" sz="3200">
                <a:solidFill>
                  <a:srgbClr val="000000"/>
                </a:solidFill>
                <a:ea typeface="字由点字典黑 55J" panose="00020600040101010101" charset="-122"/>
              </a:rPr>
              <a:t>在此查询后，将获得如下表，其中未从作者表中获取信息的行仅显示null</a:t>
            </a:r>
            <a:endParaRPr lang="en-US" sz="3200">
              <a:solidFill>
                <a:srgbClr val="000000"/>
              </a:solidFill>
              <a:ea typeface="字由点字典黑 55J" panose="00020600040101010101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9139238" y="4877753"/>
            <a:ext cx="9525" cy="445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0"/>
              </a:lnSpc>
              <a:spcBef>
                <a:spcPct val="0"/>
              </a:spcBef>
            </a:pPr>
          </a:p>
        </p:txBody>
      </p:sp>
      <p:sp>
        <p:nvSpPr>
          <p:cNvPr id="11" name="TextBox 11"/>
          <p:cNvSpPr txBox="1"/>
          <p:nvPr/>
        </p:nvSpPr>
        <p:spPr>
          <a:xfrm>
            <a:off x="14706322" y="6591272"/>
            <a:ext cx="3414887" cy="2559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405"/>
              </a:lnSpc>
              <a:spcBef>
                <a:spcPct val="0"/>
              </a:spcBef>
            </a:pPr>
            <a:r>
              <a:rPr lang="en-US" sz="2195">
                <a:solidFill>
                  <a:srgbClr val="FF3131"/>
                </a:solidFill>
                <a:ea typeface="字由点字典黑 55J" panose="00020600040101010101" charset="-122"/>
              </a:rPr>
              <a:t>请注意，不在books表中的作者不在此连接表中。这是因为，正如之前所说，只保留左表（在本例中books）中不相关的行，而不是右/第二个表中的行。</a:t>
            </a:r>
            <a:endParaRPr lang="en-US" sz="2195">
              <a:solidFill>
                <a:srgbClr val="FF3131"/>
              </a:solidFill>
              <a:ea typeface="字由点字典黑 55J" panose="00020600040101010101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 l="185" r="44419" b="2668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2700000">
            <a:off x="-3419738" y="-1681327"/>
            <a:ext cx="7948235" cy="9973753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701461" y="2553075"/>
            <a:ext cx="16904127" cy="40190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095"/>
              </a:lnSpc>
              <a:spcBef>
                <a:spcPct val="0"/>
              </a:spcBef>
            </a:pPr>
            <a:r>
              <a:rPr lang="en-US" sz="22210" spc="1066">
                <a:solidFill>
                  <a:srgbClr val="FFFFFF"/>
                </a:solidFill>
                <a:ea typeface="可画乐黑" panose="02000500000000000000" charset="-122"/>
              </a:rPr>
              <a:t>感谢观看</a:t>
            </a:r>
            <a:endParaRPr lang="en-US" sz="22210" spc="1066">
              <a:solidFill>
                <a:srgbClr val="FFFFFF"/>
              </a:solidFill>
              <a:ea typeface="可画乐黑" panose="02000500000000000000" charset="-122"/>
            </a:endParaRPr>
          </a:p>
        </p:txBody>
      </p:sp>
      <p:grpSp>
        <p:nvGrpSpPr>
          <p:cNvPr id="5" name="Group 5"/>
          <p:cNvGrpSpPr/>
          <p:nvPr/>
        </p:nvGrpSpPr>
        <p:grpSpPr>
          <a:xfrm rot="0">
            <a:off x="5244253" y="6467001"/>
            <a:ext cx="7799494" cy="697145"/>
            <a:chOff x="0" y="0"/>
            <a:chExt cx="4546710" cy="406400"/>
          </a:xfrm>
        </p:grpSpPr>
        <p:sp>
          <p:nvSpPr>
            <p:cNvPr id="6" name="Freeform 6"/>
            <p:cNvSpPr/>
            <p:nvPr/>
          </p:nvSpPr>
          <p:spPr>
            <a:xfrm>
              <a:off x="203200" y="-326"/>
              <a:ext cx="4140310" cy="407051"/>
            </a:xfrm>
            <a:custGeom>
              <a:avLst/>
              <a:gdLst/>
              <a:ahLst/>
              <a:cxnLst/>
              <a:rect l="l" t="t" r="r" b="b"/>
              <a:pathLst>
                <a:path w="4140310" h="407051">
                  <a:moveTo>
                    <a:pt x="4140310" y="326"/>
                  </a:moveTo>
                  <a:cubicBezTo>
                    <a:pt x="4067497" y="0"/>
                    <a:pt x="4000076" y="38659"/>
                    <a:pt x="3963575" y="101663"/>
                  </a:cubicBezTo>
                  <a:cubicBezTo>
                    <a:pt x="3927074" y="164667"/>
                    <a:pt x="3927074" y="242385"/>
                    <a:pt x="3963575" y="305389"/>
                  </a:cubicBezTo>
                  <a:cubicBezTo>
                    <a:pt x="4000076" y="368393"/>
                    <a:pt x="4067497" y="407052"/>
                    <a:pt x="4140310" y="406726"/>
                  </a:cubicBezTo>
                  <a:lnTo>
                    <a:pt x="0" y="406726"/>
                  </a:lnTo>
                  <a:cubicBezTo>
                    <a:pt x="72813" y="407052"/>
                    <a:pt x="140234" y="368393"/>
                    <a:pt x="176735" y="305389"/>
                  </a:cubicBezTo>
                  <a:cubicBezTo>
                    <a:pt x="213236" y="242385"/>
                    <a:pt x="213236" y="164667"/>
                    <a:pt x="176735" y="101663"/>
                  </a:cubicBezTo>
                  <a:cubicBezTo>
                    <a:pt x="140234" y="38659"/>
                    <a:pt x="72813" y="0"/>
                    <a:pt x="0" y="326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85725"/>
              <a:ext cx="812800" cy="4921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20"/>
                </a:lnSpc>
              </a:pPr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5788554" y="6474261"/>
            <a:ext cx="6710893" cy="606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 spc="171">
                <a:solidFill>
                  <a:srgbClr val="A0C7FF"/>
                </a:solidFill>
                <a:latin typeface="DM Sans Bold Italics"/>
              </a:rPr>
              <a:t>THANKS FOR WATCHING</a:t>
            </a:r>
            <a:endParaRPr lang="en-US" sz="3500" spc="171">
              <a:solidFill>
                <a:srgbClr val="A0C7FF"/>
              </a:solidFill>
              <a:latin typeface="DM Sans Bold Italics"/>
            </a:endParaRPr>
          </a:p>
        </p:txBody>
      </p:sp>
      <p:pic>
        <p:nvPicPr>
          <p:cNvPr id="9" name="Picture 9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2700000">
            <a:off x="12511675" y="3077201"/>
            <a:ext cx="7166463" cy="89927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 l="148" r="55532" b="4134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 rot="1504860">
            <a:off x="-211307" y="3977389"/>
            <a:ext cx="7513420" cy="7563014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 rot="0">
            <a:off x="9560519" y="942033"/>
            <a:ext cx="7698781" cy="8402934"/>
            <a:chOff x="0" y="0"/>
            <a:chExt cx="10265042" cy="11203912"/>
          </a:xfrm>
        </p:grpSpPr>
        <p:grpSp>
          <p:nvGrpSpPr>
            <p:cNvPr id="5" name="Group 5"/>
            <p:cNvGrpSpPr/>
            <p:nvPr/>
          </p:nvGrpSpPr>
          <p:grpSpPr>
            <a:xfrm rot="0">
              <a:off x="0" y="0"/>
              <a:ext cx="4922971" cy="5424156"/>
              <a:chOff x="0" y="0"/>
              <a:chExt cx="972439" cy="1071438"/>
            </a:xfrm>
          </p:grpSpPr>
          <p:sp>
            <p:nvSpPr>
              <p:cNvPr id="6" name="Freeform 6"/>
              <p:cNvSpPr/>
              <p:nvPr/>
            </p:nvSpPr>
            <p:spPr>
              <a:xfrm>
                <a:off x="0" y="0"/>
                <a:ext cx="972439" cy="1071438"/>
              </a:xfrm>
              <a:custGeom>
                <a:avLst/>
                <a:gdLst/>
                <a:ahLst/>
                <a:cxnLst/>
                <a:rect l="l" t="t" r="r" b="b"/>
                <a:pathLst>
                  <a:path w="972439" h="1071438">
                    <a:moveTo>
                      <a:pt x="106938" y="0"/>
                    </a:moveTo>
                    <a:lnTo>
                      <a:pt x="865501" y="0"/>
                    </a:lnTo>
                    <a:cubicBezTo>
                      <a:pt x="893863" y="0"/>
                      <a:pt x="921063" y="11267"/>
                      <a:pt x="941117" y="31321"/>
                    </a:cubicBezTo>
                    <a:cubicBezTo>
                      <a:pt x="961172" y="51376"/>
                      <a:pt x="972439" y="78576"/>
                      <a:pt x="972439" y="106938"/>
                    </a:cubicBezTo>
                    <a:lnTo>
                      <a:pt x="972439" y="964501"/>
                    </a:lnTo>
                    <a:cubicBezTo>
                      <a:pt x="972439" y="992862"/>
                      <a:pt x="961172" y="1020062"/>
                      <a:pt x="941117" y="1040117"/>
                    </a:cubicBezTo>
                    <a:cubicBezTo>
                      <a:pt x="921063" y="1060172"/>
                      <a:pt x="893863" y="1071438"/>
                      <a:pt x="865501" y="1071438"/>
                    </a:cubicBezTo>
                    <a:lnTo>
                      <a:pt x="106938" y="1071438"/>
                    </a:lnTo>
                    <a:cubicBezTo>
                      <a:pt x="78576" y="1071438"/>
                      <a:pt x="51376" y="1060172"/>
                      <a:pt x="31321" y="1040117"/>
                    </a:cubicBezTo>
                    <a:cubicBezTo>
                      <a:pt x="11267" y="1020062"/>
                      <a:pt x="0" y="992862"/>
                      <a:pt x="0" y="964501"/>
                    </a:cubicBezTo>
                    <a:lnTo>
                      <a:pt x="0" y="106938"/>
                    </a:lnTo>
                    <a:cubicBezTo>
                      <a:pt x="0" y="78576"/>
                      <a:pt x="11267" y="51376"/>
                      <a:pt x="31321" y="31321"/>
                    </a:cubicBezTo>
                    <a:cubicBezTo>
                      <a:pt x="51376" y="11267"/>
                      <a:pt x="78576" y="0"/>
                      <a:pt x="106938" y="0"/>
                    </a:cubicBezTo>
                    <a:close/>
                  </a:path>
                </a:pathLst>
              </a:custGeom>
              <a:solidFill>
                <a:srgbClr val="FFFFFF">
                  <a:alpha val="21961"/>
                </a:srgbClr>
              </a:solidFill>
            </p:spPr>
          </p:sp>
          <p:sp>
            <p:nvSpPr>
              <p:cNvPr id="7" name="TextBox 7"/>
              <p:cNvSpPr txBox="1"/>
              <p:nvPr/>
            </p:nvSpPr>
            <p:spPr>
              <a:xfrm>
                <a:off x="0" y="-85725"/>
                <a:ext cx="812800" cy="8985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720"/>
                  </a:lnSpc>
                </a:pPr>
              </a:p>
            </p:txBody>
          </p:sp>
        </p:grpSp>
        <p:grpSp>
          <p:nvGrpSpPr>
            <p:cNvPr id="8" name="Group 8"/>
            <p:cNvGrpSpPr/>
            <p:nvPr/>
          </p:nvGrpSpPr>
          <p:grpSpPr>
            <a:xfrm rot="0">
              <a:off x="0" y="5779756"/>
              <a:ext cx="4922971" cy="5424156"/>
              <a:chOff x="0" y="0"/>
              <a:chExt cx="972439" cy="1071438"/>
            </a:xfrm>
          </p:grpSpPr>
          <p:sp>
            <p:nvSpPr>
              <p:cNvPr id="9" name="Freeform 9"/>
              <p:cNvSpPr/>
              <p:nvPr/>
            </p:nvSpPr>
            <p:spPr>
              <a:xfrm>
                <a:off x="0" y="0"/>
                <a:ext cx="972439" cy="1071438"/>
              </a:xfrm>
              <a:custGeom>
                <a:avLst/>
                <a:gdLst/>
                <a:ahLst/>
                <a:cxnLst/>
                <a:rect l="l" t="t" r="r" b="b"/>
                <a:pathLst>
                  <a:path w="972439" h="1071438">
                    <a:moveTo>
                      <a:pt x="106938" y="0"/>
                    </a:moveTo>
                    <a:lnTo>
                      <a:pt x="865501" y="0"/>
                    </a:lnTo>
                    <a:cubicBezTo>
                      <a:pt x="893863" y="0"/>
                      <a:pt x="921063" y="11267"/>
                      <a:pt x="941117" y="31321"/>
                    </a:cubicBezTo>
                    <a:cubicBezTo>
                      <a:pt x="961172" y="51376"/>
                      <a:pt x="972439" y="78576"/>
                      <a:pt x="972439" y="106938"/>
                    </a:cubicBezTo>
                    <a:lnTo>
                      <a:pt x="972439" y="964501"/>
                    </a:lnTo>
                    <a:cubicBezTo>
                      <a:pt x="972439" y="992862"/>
                      <a:pt x="961172" y="1020062"/>
                      <a:pt x="941117" y="1040117"/>
                    </a:cubicBezTo>
                    <a:cubicBezTo>
                      <a:pt x="921063" y="1060172"/>
                      <a:pt x="893863" y="1071438"/>
                      <a:pt x="865501" y="1071438"/>
                    </a:cubicBezTo>
                    <a:lnTo>
                      <a:pt x="106938" y="1071438"/>
                    </a:lnTo>
                    <a:cubicBezTo>
                      <a:pt x="78576" y="1071438"/>
                      <a:pt x="51376" y="1060172"/>
                      <a:pt x="31321" y="1040117"/>
                    </a:cubicBezTo>
                    <a:cubicBezTo>
                      <a:pt x="11267" y="1020062"/>
                      <a:pt x="0" y="992862"/>
                      <a:pt x="0" y="964501"/>
                    </a:cubicBezTo>
                    <a:lnTo>
                      <a:pt x="0" y="106938"/>
                    </a:lnTo>
                    <a:cubicBezTo>
                      <a:pt x="0" y="78576"/>
                      <a:pt x="11267" y="51376"/>
                      <a:pt x="31321" y="31321"/>
                    </a:cubicBezTo>
                    <a:cubicBezTo>
                      <a:pt x="51376" y="11267"/>
                      <a:pt x="78576" y="0"/>
                      <a:pt x="106938" y="0"/>
                    </a:cubicBezTo>
                    <a:close/>
                  </a:path>
                </a:pathLst>
              </a:custGeom>
              <a:solidFill>
                <a:srgbClr val="FFFFFF">
                  <a:alpha val="21961"/>
                </a:srgbClr>
              </a:solidFill>
            </p:spPr>
          </p:sp>
          <p:sp>
            <p:nvSpPr>
              <p:cNvPr id="10" name="TextBox 10"/>
              <p:cNvSpPr txBox="1"/>
              <p:nvPr/>
            </p:nvSpPr>
            <p:spPr>
              <a:xfrm>
                <a:off x="0" y="-85725"/>
                <a:ext cx="812800" cy="8985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720"/>
                  </a:lnSpc>
                </a:pPr>
              </a:p>
            </p:txBody>
          </p:sp>
        </p:grpSp>
        <p:grpSp>
          <p:nvGrpSpPr>
            <p:cNvPr id="11" name="Group 11"/>
            <p:cNvGrpSpPr/>
            <p:nvPr/>
          </p:nvGrpSpPr>
          <p:grpSpPr>
            <a:xfrm rot="0">
              <a:off x="5342071" y="0"/>
              <a:ext cx="4922971" cy="5424156"/>
              <a:chOff x="0" y="0"/>
              <a:chExt cx="972439" cy="1071438"/>
            </a:xfrm>
          </p:grpSpPr>
          <p:sp>
            <p:nvSpPr>
              <p:cNvPr id="12" name="Freeform 12"/>
              <p:cNvSpPr/>
              <p:nvPr/>
            </p:nvSpPr>
            <p:spPr>
              <a:xfrm>
                <a:off x="0" y="0"/>
                <a:ext cx="972439" cy="1071438"/>
              </a:xfrm>
              <a:custGeom>
                <a:avLst/>
                <a:gdLst/>
                <a:ahLst/>
                <a:cxnLst/>
                <a:rect l="l" t="t" r="r" b="b"/>
                <a:pathLst>
                  <a:path w="972439" h="1071438">
                    <a:moveTo>
                      <a:pt x="106938" y="0"/>
                    </a:moveTo>
                    <a:lnTo>
                      <a:pt x="865501" y="0"/>
                    </a:lnTo>
                    <a:cubicBezTo>
                      <a:pt x="893863" y="0"/>
                      <a:pt x="921063" y="11267"/>
                      <a:pt x="941117" y="31321"/>
                    </a:cubicBezTo>
                    <a:cubicBezTo>
                      <a:pt x="961172" y="51376"/>
                      <a:pt x="972439" y="78576"/>
                      <a:pt x="972439" y="106938"/>
                    </a:cubicBezTo>
                    <a:lnTo>
                      <a:pt x="972439" y="964501"/>
                    </a:lnTo>
                    <a:cubicBezTo>
                      <a:pt x="972439" y="992862"/>
                      <a:pt x="961172" y="1020062"/>
                      <a:pt x="941117" y="1040117"/>
                    </a:cubicBezTo>
                    <a:cubicBezTo>
                      <a:pt x="921063" y="1060172"/>
                      <a:pt x="893863" y="1071438"/>
                      <a:pt x="865501" y="1071438"/>
                    </a:cubicBezTo>
                    <a:lnTo>
                      <a:pt x="106938" y="1071438"/>
                    </a:lnTo>
                    <a:cubicBezTo>
                      <a:pt x="78576" y="1071438"/>
                      <a:pt x="51376" y="1060172"/>
                      <a:pt x="31321" y="1040117"/>
                    </a:cubicBezTo>
                    <a:cubicBezTo>
                      <a:pt x="11267" y="1020062"/>
                      <a:pt x="0" y="992862"/>
                      <a:pt x="0" y="964501"/>
                    </a:cubicBezTo>
                    <a:lnTo>
                      <a:pt x="0" y="106938"/>
                    </a:lnTo>
                    <a:cubicBezTo>
                      <a:pt x="0" y="78576"/>
                      <a:pt x="11267" y="51376"/>
                      <a:pt x="31321" y="31321"/>
                    </a:cubicBezTo>
                    <a:cubicBezTo>
                      <a:pt x="51376" y="11267"/>
                      <a:pt x="78576" y="0"/>
                      <a:pt x="106938" y="0"/>
                    </a:cubicBezTo>
                    <a:close/>
                  </a:path>
                </a:pathLst>
              </a:custGeom>
              <a:solidFill>
                <a:srgbClr val="FFFFFF">
                  <a:alpha val="21961"/>
                </a:srgbClr>
              </a:solidFill>
            </p:spPr>
          </p:sp>
          <p:sp>
            <p:nvSpPr>
              <p:cNvPr id="13" name="TextBox 13"/>
              <p:cNvSpPr txBox="1"/>
              <p:nvPr/>
            </p:nvSpPr>
            <p:spPr>
              <a:xfrm>
                <a:off x="0" y="-85725"/>
                <a:ext cx="812800" cy="8985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720"/>
                  </a:lnSpc>
                </a:pPr>
              </a:p>
            </p:txBody>
          </p:sp>
        </p:grpSp>
        <p:grpSp>
          <p:nvGrpSpPr>
            <p:cNvPr id="14" name="Group 14"/>
            <p:cNvGrpSpPr/>
            <p:nvPr/>
          </p:nvGrpSpPr>
          <p:grpSpPr>
            <a:xfrm rot="0">
              <a:off x="5342071" y="5779756"/>
              <a:ext cx="4922971" cy="5424156"/>
              <a:chOff x="0" y="0"/>
              <a:chExt cx="972439" cy="1071438"/>
            </a:xfrm>
          </p:grpSpPr>
          <p:sp>
            <p:nvSpPr>
              <p:cNvPr id="15" name="Freeform 15"/>
              <p:cNvSpPr/>
              <p:nvPr/>
            </p:nvSpPr>
            <p:spPr>
              <a:xfrm>
                <a:off x="0" y="0"/>
                <a:ext cx="972439" cy="1071438"/>
              </a:xfrm>
              <a:custGeom>
                <a:avLst/>
                <a:gdLst/>
                <a:ahLst/>
                <a:cxnLst/>
                <a:rect l="l" t="t" r="r" b="b"/>
                <a:pathLst>
                  <a:path w="972439" h="1071438">
                    <a:moveTo>
                      <a:pt x="106938" y="0"/>
                    </a:moveTo>
                    <a:lnTo>
                      <a:pt x="865501" y="0"/>
                    </a:lnTo>
                    <a:cubicBezTo>
                      <a:pt x="893863" y="0"/>
                      <a:pt x="921063" y="11267"/>
                      <a:pt x="941117" y="31321"/>
                    </a:cubicBezTo>
                    <a:cubicBezTo>
                      <a:pt x="961172" y="51376"/>
                      <a:pt x="972439" y="78576"/>
                      <a:pt x="972439" y="106938"/>
                    </a:cubicBezTo>
                    <a:lnTo>
                      <a:pt x="972439" y="964501"/>
                    </a:lnTo>
                    <a:cubicBezTo>
                      <a:pt x="972439" y="992862"/>
                      <a:pt x="961172" y="1020062"/>
                      <a:pt x="941117" y="1040117"/>
                    </a:cubicBezTo>
                    <a:cubicBezTo>
                      <a:pt x="921063" y="1060172"/>
                      <a:pt x="893863" y="1071438"/>
                      <a:pt x="865501" y="1071438"/>
                    </a:cubicBezTo>
                    <a:lnTo>
                      <a:pt x="106938" y="1071438"/>
                    </a:lnTo>
                    <a:cubicBezTo>
                      <a:pt x="78576" y="1071438"/>
                      <a:pt x="51376" y="1060172"/>
                      <a:pt x="31321" y="1040117"/>
                    </a:cubicBezTo>
                    <a:cubicBezTo>
                      <a:pt x="11267" y="1020062"/>
                      <a:pt x="0" y="992862"/>
                      <a:pt x="0" y="964501"/>
                    </a:cubicBezTo>
                    <a:lnTo>
                      <a:pt x="0" y="106938"/>
                    </a:lnTo>
                    <a:cubicBezTo>
                      <a:pt x="0" y="78576"/>
                      <a:pt x="11267" y="51376"/>
                      <a:pt x="31321" y="31321"/>
                    </a:cubicBezTo>
                    <a:cubicBezTo>
                      <a:pt x="51376" y="11267"/>
                      <a:pt x="78576" y="0"/>
                      <a:pt x="106938" y="0"/>
                    </a:cubicBezTo>
                    <a:close/>
                  </a:path>
                </a:pathLst>
              </a:custGeom>
              <a:solidFill>
                <a:srgbClr val="FFFFFF">
                  <a:alpha val="21961"/>
                </a:srgbClr>
              </a:solidFill>
            </p:spPr>
          </p:sp>
          <p:sp>
            <p:nvSpPr>
              <p:cNvPr id="16" name="TextBox 16"/>
              <p:cNvSpPr txBox="1"/>
              <p:nvPr/>
            </p:nvSpPr>
            <p:spPr>
              <a:xfrm>
                <a:off x="0" y="-85725"/>
                <a:ext cx="812800" cy="898525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720"/>
                  </a:lnSpc>
                </a:pPr>
              </a:p>
            </p:txBody>
          </p:sp>
        </p:grpSp>
      </p:grpSp>
      <p:sp>
        <p:nvSpPr>
          <p:cNvPr id="17" name="AutoShape 17"/>
          <p:cNvSpPr/>
          <p:nvPr/>
        </p:nvSpPr>
        <p:spPr>
          <a:xfrm>
            <a:off x="10148097" y="3317686"/>
            <a:ext cx="2498522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8" name="AutoShape 18"/>
          <p:cNvSpPr/>
          <p:nvPr/>
        </p:nvSpPr>
        <p:spPr>
          <a:xfrm>
            <a:off x="14120195" y="3317686"/>
            <a:ext cx="2498522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19" name="AutoShape 19"/>
          <p:cNvSpPr/>
          <p:nvPr/>
        </p:nvSpPr>
        <p:spPr>
          <a:xfrm>
            <a:off x="10148097" y="7739846"/>
            <a:ext cx="2498522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0" name="AutoShape 20"/>
          <p:cNvSpPr/>
          <p:nvPr/>
        </p:nvSpPr>
        <p:spPr>
          <a:xfrm>
            <a:off x="14101145" y="7739846"/>
            <a:ext cx="2498522" cy="0"/>
          </a:xfrm>
          <a:prstGeom prst="line">
            <a:avLst/>
          </a:prstGeom>
          <a:ln w="19050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21" name="TextBox 21"/>
          <p:cNvSpPr txBox="1"/>
          <p:nvPr/>
        </p:nvSpPr>
        <p:spPr>
          <a:xfrm>
            <a:off x="2216673" y="968315"/>
            <a:ext cx="4430461" cy="20490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735"/>
              </a:lnSpc>
              <a:spcBef>
                <a:spcPct val="0"/>
              </a:spcBef>
            </a:pPr>
            <a:r>
              <a:rPr lang="en-US" sz="11950" spc="1386">
                <a:solidFill>
                  <a:srgbClr val="FFFFFF"/>
                </a:solidFill>
                <a:ea typeface="字由点字典黑 65J" panose="00020600040101010101" charset="-122"/>
              </a:rPr>
              <a:t>目录</a:t>
            </a:r>
            <a:endParaRPr lang="en-US" sz="11950" spc="1386">
              <a:solidFill>
                <a:srgbClr val="FFFFFF"/>
              </a:solidFill>
              <a:ea typeface="字由点字典黑 65J" panose="00020600040101010101" charset="-122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2253854" y="2871497"/>
            <a:ext cx="4393279" cy="9695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985"/>
              </a:lnSpc>
              <a:spcBef>
                <a:spcPct val="0"/>
              </a:spcBef>
            </a:pPr>
            <a:r>
              <a:rPr lang="en-US" sz="5705" u="none">
                <a:solidFill>
                  <a:srgbClr val="FFFFFF"/>
                </a:solidFill>
                <a:latin typeface="DM Sans"/>
              </a:rPr>
              <a:t>Contents</a:t>
            </a:r>
            <a:endParaRPr lang="en-US" sz="5705" u="none">
              <a:solidFill>
                <a:srgbClr val="FFFFFF"/>
              </a:solidFill>
              <a:latin typeface="DM Sans"/>
            </a:endParaRPr>
          </a:p>
        </p:txBody>
      </p:sp>
      <p:sp>
        <p:nvSpPr>
          <p:cNvPr id="23" name="TextBox 23"/>
          <p:cNvSpPr txBox="1"/>
          <p:nvPr/>
        </p:nvSpPr>
        <p:spPr>
          <a:xfrm>
            <a:off x="10148097" y="787340"/>
            <a:ext cx="2498522" cy="2259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850"/>
              </a:lnSpc>
            </a:pPr>
            <a:r>
              <a:rPr lang="en-US" sz="12160">
                <a:solidFill>
                  <a:srgbClr val="FFFFFF"/>
                </a:solidFill>
                <a:latin typeface="DM Sans"/>
              </a:rPr>
              <a:t>01</a:t>
            </a:r>
            <a:endParaRPr lang="en-US" sz="12160">
              <a:solidFill>
                <a:srgbClr val="FFFFFF"/>
              </a:solidFill>
              <a:latin typeface="DM Sans"/>
            </a:endParaRPr>
          </a:p>
        </p:txBody>
      </p:sp>
      <p:sp>
        <p:nvSpPr>
          <p:cNvPr id="24" name="TextBox 24"/>
          <p:cNvSpPr txBox="1"/>
          <p:nvPr/>
        </p:nvSpPr>
        <p:spPr>
          <a:xfrm>
            <a:off x="14120195" y="787340"/>
            <a:ext cx="2498522" cy="2259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850"/>
              </a:lnSpc>
            </a:pPr>
            <a:r>
              <a:rPr lang="en-US" sz="12160">
                <a:solidFill>
                  <a:srgbClr val="FFFFFF"/>
                </a:solidFill>
                <a:latin typeface="DM Sans"/>
              </a:rPr>
              <a:t>02</a:t>
            </a:r>
            <a:endParaRPr lang="en-US" sz="12160">
              <a:solidFill>
                <a:srgbClr val="FFFFFF"/>
              </a:solidFill>
              <a:latin typeface="DM Sans"/>
            </a:endParaRPr>
          </a:p>
        </p:txBody>
      </p:sp>
      <p:sp>
        <p:nvSpPr>
          <p:cNvPr id="25" name="TextBox 25"/>
          <p:cNvSpPr txBox="1"/>
          <p:nvPr/>
        </p:nvSpPr>
        <p:spPr>
          <a:xfrm>
            <a:off x="10148097" y="5209499"/>
            <a:ext cx="2498522" cy="2259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850"/>
              </a:lnSpc>
            </a:pPr>
            <a:r>
              <a:rPr lang="en-US" sz="12160">
                <a:solidFill>
                  <a:srgbClr val="FFFFFF"/>
                </a:solidFill>
                <a:latin typeface="DM Sans"/>
              </a:rPr>
              <a:t>03</a:t>
            </a:r>
            <a:endParaRPr lang="en-US" sz="12160">
              <a:solidFill>
                <a:srgbClr val="FFFFFF"/>
              </a:solidFill>
              <a:latin typeface="DM Sans"/>
            </a:endParaRPr>
          </a:p>
        </p:txBody>
      </p:sp>
      <p:sp>
        <p:nvSpPr>
          <p:cNvPr id="26" name="TextBox 26"/>
          <p:cNvSpPr txBox="1"/>
          <p:nvPr/>
        </p:nvSpPr>
        <p:spPr>
          <a:xfrm>
            <a:off x="14101145" y="5209499"/>
            <a:ext cx="2498522" cy="2259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8850"/>
              </a:lnSpc>
            </a:pPr>
            <a:r>
              <a:rPr lang="en-US" sz="12160">
                <a:solidFill>
                  <a:srgbClr val="FFFFFF"/>
                </a:solidFill>
                <a:latin typeface="DM Sans"/>
              </a:rPr>
              <a:t>04</a:t>
            </a:r>
            <a:endParaRPr lang="en-US" sz="12160">
              <a:solidFill>
                <a:srgbClr val="FFFFFF"/>
              </a:solidFill>
              <a:latin typeface="DM Sans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9699749" y="3542358"/>
            <a:ext cx="3395218" cy="828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75"/>
              </a:lnSpc>
            </a:pPr>
            <a:r>
              <a:rPr lang="en-US" sz="4500" spc="418">
                <a:solidFill>
                  <a:srgbClr val="FFFFFF"/>
                </a:solidFill>
                <a:ea typeface="字由点字典黑 65J" panose="00020600040101010101" charset="-122"/>
              </a:rPr>
              <a:t>基本概念</a:t>
            </a:r>
            <a:endParaRPr lang="en-US" sz="4500" spc="418">
              <a:solidFill>
                <a:srgbClr val="FFFFFF"/>
              </a:solidFill>
              <a:ea typeface="字由点字典黑 65J" panose="00020600040101010101" charset="-122"/>
            </a:endParaRPr>
          </a:p>
        </p:txBody>
      </p:sp>
      <p:sp>
        <p:nvSpPr>
          <p:cNvPr id="28" name="TextBox 28"/>
          <p:cNvSpPr txBox="1"/>
          <p:nvPr/>
        </p:nvSpPr>
        <p:spPr>
          <a:xfrm>
            <a:off x="13671847" y="3542358"/>
            <a:ext cx="3395218" cy="828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75"/>
              </a:lnSpc>
            </a:pPr>
            <a:r>
              <a:rPr lang="en-US" sz="4500" spc="418">
                <a:solidFill>
                  <a:srgbClr val="FFFFFF"/>
                </a:solidFill>
                <a:latin typeface="字由点字典黑 65J" panose="00020600040101010101" charset="-122"/>
              </a:rPr>
              <a:t>SQL语句</a:t>
            </a:r>
            <a:endParaRPr lang="en-US" sz="4500" spc="418">
              <a:solidFill>
                <a:srgbClr val="FFFFFF"/>
              </a:solidFill>
              <a:latin typeface="字由点字典黑 65J" panose="00020600040101010101" charset="-122"/>
            </a:endParaRPr>
          </a:p>
        </p:txBody>
      </p:sp>
      <p:sp>
        <p:nvSpPr>
          <p:cNvPr id="29" name="TextBox 29"/>
          <p:cNvSpPr txBox="1"/>
          <p:nvPr/>
        </p:nvSpPr>
        <p:spPr>
          <a:xfrm>
            <a:off x="9699749" y="7964518"/>
            <a:ext cx="3395218" cy="828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75"/>
              </a:lnSpc>
            </a:pPr>
            <a:r>
              <a:rPr lang="en-US" sz="4500" spc="418">
                <a:solidFill>
                  <a:srgbClr val="FFFFFF"/>
                </a:solidFill>
                <a:ea typeface="字由点字典黑 65J" panose="00020600040101010101" charset="-122"/>
              </a:rPr>
              <a:t>示例</a:t>
            </a:r>
            <a:endParaRPr lang="en-US" sz="4500" spc="418">
              <a:solidFill>
                <a:srgbClr val="FFFFFF"/>
              </a:solidFill>
              <a:ea typeface="字由点字典黑 65J" panose="00020600040101010101" charset="-122"/>
            </a:endParaRPr>
          </a:p>
        </p:txBody>
      </p:sp>
      <p:sp>
        <p:nvSpPr>
          <p:cNvPr id="30" name="TextBox 30"/>
          <p:cNvSpPr txBox="1"/>
          <p:nvPr/>
        </p:nvSpPr>
        <p:spPr>
          <a:xfrm>
            <a:off x="13652797" y="7964518"/>
            <a:ext cx="3395218" cy="828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975"/>
              </a:lnSpc>
            </a:pPr>
            <a:r>
              <a:rPr lang="en-US" sz="4500" spc="418">
                <a:solidFill>
                  <a:srgbClr val="FFFFFF"/>
                </a:solidFill>
                <a:ea typeface="字由点字典黑 65J" panose="00020600040101010101" charset="-122"/>
              </a:rPr>
              <a:t>实操</a:t>
            </a:r>
            <a:endParaRPr lang="en-US" sz="4500" spc="418">
              <a:solidFill>
                <a:srgbClr val="FFFFFF"/>
              </a:solidFill>
              <a:ea typeface="字由点字典黑 65J" panose="00020600040101010101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 l="185" r="44419" b="2668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9144000" y="1525458"/>
            <a:ext cx="10279001" cy="7979074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 rot="0">
            <a:off x="211123" y="2589651"/>
            <a:ext cx="10219501" cy="4669548"/>
            <a:chOff x="0" y="0"/>
            <a:chExt cx="13626001" cy="6226064"/>
          </a:xfrm>
        </p:grpSpPr>
        <p:sp>
          <p:nvSpPr>
            <p:cNvPr id="5" name="TextBox 5"/>
            <p:cNvSpPr txBox="1"/>
            <p:nvPr/>
          </p:nvSpPr>
          <p:spPr>
            <a:xfrm>
              <a:off x="4309068" y="-209550"/>
              <a:ext cx="5007865" cy="15148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040"/>
                </a:lnSpc>
              </a:pPr>
              <a:r>
                <a:rPr lang="en-US" sz="6475">
                  <a:solidFill>
                    <a:srgbClr val="FFFFFF"/>
                  </a:solidFill>
                  <a:latin typeface="DM Sans Bold"/>
                </a:rPr>
                <a:t>Part 1</a:t>
              </a:r>
              <a:endParaRPr lang="en-US" sz="6475">
                <a:solidFill>
                  <a:srgbClr val="FFFFFF"/>
                </a:solidFill>
                <a:latin typeface="DM Sans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072749"/>
              <a:ext cx="13626001" cy="32977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700"/>
                </a:lnSpc>
              </a:pPr>
              <a:r>
                <a:rPr lang="en-US" sz="14000">
                  <a:solidFill>
                    <a:srgbClr val="FFFFFF"/>
                  </a:solidFill>
                  <a:ea typeface="字由点字典黑 65J" panose="00020600040101010101" charset="-122"/>
                </a:rPr>
                <a:t>基本概念</a:t>
              </a:r>
              <a:endParaRPr lang="en-US" sz="14000">
                <a:solidFill>
                  <a:srgbClr val="FFFFFF"/>
                </a:solidFill>
                <a:ea typeface="字由点字典黑 65J" panose="00020600040101010101" charset="-122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824566" y="5463217"/>
              <a:ext cx="9976869" cy="7628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60"/>
                </a:lnSpc>
              </a:pPr>
              <a:r>
                <a:rPr lang="en-US" sz="3200" spc="361">
                  <a:solidFill>
                    <a:srgbClr val="FFFFFF"/>
                  </a:solidFill>
                  <a:latin typeface="DM Sans"/>
                </a:rPr>
                <a:t>PRE-CLASS INTERACTION</a:t>
              </a:r>
              <a:endParaRPr lang="en-US" sz="3200" spc="361">
                <a:solidFill>
                  <a:srgbClr val="FFFFFF"/>
                </a:solidFill>
                <a:latin typeface="DM Sans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 l="185" t="26683" r="44419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6801573" y="480191"/>
            <a:ext cx="4684854" cy="1327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160"/>
              </a:lnSpc>
            </a:pPr>
            <a:r>
              <a:rPr lang="en-US" sz="7200">
                <a:solidFill>
                  <a:srgbClr val="FFFFFF"/>
                </a:solidFill>
                <a:ea typeface="字由点字典黑 65J" panose="00020600040101010101" charset="-122"/>
              </a:rPr>
              <a:t>基本概念</a:t>
            </a:r>
            <a:endParaRPr lang="en-US" sz="7200">
              <a:solidFill>
                <a:srgbClr val="FFFFFF"/>
              </a:solidFill>
              <a:ea typeface="字由点字典黑 65J" panose="00020600040101010101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3232459" y="2331087"/>
            <a:ext cx="12577854" cy="5651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345"/>
              </a:lnSpc>
              <a:spcBef>
                <a:spcPct val="0"/>
              </a:spcBef>
            </a:pPr>
            <a:r>
              <a:rPr lang="en-US" sz="4740">
                <a:solidFill>
                  <a:srgbClr val="000000"/>
                </a:solidFill>
                <a:latin typeface="字由点字典黑 55J" panose="00020600040101010101" charset="-122"/>
              </a:rPr>
              <a:t>Left join: 左</a:t>
            </a:r>
            <a:r>
              <a:rPr lang="zh-CN" altLang="en-US" sz="4740">
                <a:solidFill>
                  <a:srgbClr val="000000"/>
                </a:solidFill>
                <a:latin typeface="字由点字典黑 55J" panose="00020600040101010101" charset="-122"/>
              </a:rPr>
              <a:t>连接</a:t>
            </a:r>
            <a:r>
              <a:rPr lang="en-US" sz="4740">
                <a:solidFill>
                  <a:srgbClr val="000000"/>
                </a:solidFill>
                <a:latin typeface="字由点字典黑 55J" panose="00020600040101010101" charset="-122"/>
              </a:rPr>
              <a:t>，是以左表为基础，根据ON后给出的两表的条件将两表连接起来。结果会将左表所有的查询信息列出，而右表只列出ON后条件与左表满足的部分。左连接全称为左外连接，是外连接的一种。</a:t>
            </a:r>
            <a:endParaRPr lang="en-US" sz="4740">
              <a:solidFill>
                <a:srgbClr val="000000"/>
              </a:solidFill>
              <a:latin typeface="字由点字典黑 55J" panose="00020600040101010101" charset="-122"/>
            </a:endParaRPr>
          </a:p>
          <a:p>
            <a:pPr algn="ctr">
              <a:lnSpc>
                <a:spcPts val="7345"/>
              </a:lnSpc>
              <a:spcBef>
                <a:spcPct val="0"/>
              </a:spcBef>
            </a:pPr>
          </a:p>
        </p:txBody>
      </p:sp>
      <p:sp>
        <p:nvSpPr>
          <p:cNvPr id="5" name="TextBox 5"/>
          <p:cNvSpPr txBox="1"/>
          <p:nvPr/>
        </p:nvSpPr>
        <p:spPr>
          <a:xfrm>
            <a:off x="3609845" y="7525656"/>
            <a:ext cx="11823082" cy="1565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105"/>
              </a:lnSpc>
              <a:spcBef>
                <a:spcPct val="0"/>
              </a:spcBef>
            </a:pPr>
            <a:r>
              <a:rPr lang="en-US" sz="3940">
                <a:solidFill>
                  <a:srgbClr val="000000"/>
                </a:solidFill>
                <a:ea typeface="字由点字典黑 55J" panose="00020600040101010101" charset="-122"/>
              </a:rPr>
              <a:t>右</a:t>
            </a:r>
            <a:r>
              <a:rPr lang="zh-CN" altLang="en-US" sz="3940">
                <a:solidFill>
                  <a:srgbClr val="000000"/>
                </a:solidFill>
                <a:ea typeface="字由点字典黑 55J" panose="00020600040101010101" charset="-122"/>
              </a:rPr>
              <a:t>连接</a:t>
            </a:r>
            <a:r>
              <a:rPr lang="en-US" sz="3940">
                <a:solidFill>
                  <a:srgbClr val="000000"/>
                </a:solidFill>
                <a:ea typeface="字由点字典黑 55J" panose="00020600040101010101" charset="-122"/>
              </a:rPr>
              <a:t>（与左</a:t>
            </a:r>
            <a:r>
              <a:rPr lang="zh-CN" altLang="en-US" sz="3940">
                <a:solidFill>
                  <a:srgbClr val="000000"/>
                </a:solidFill>
                <a:ea typeface="字由点字典黑 55J" panose="00020600040101010101" charset="-122"/>
              </a:rPr>
              <a:t>连接</a:t>
            </a:r>
            <a:r>
              <a:rPr lang="en-US" sz="3940">
                <a:solidFill>
                  <a:srgbClr val="000000"/>
                </a:solidFill>
                <a:ea typeface="字由点字典黑 55J" panose="00020600040101010101" charset="-122"/>
              </a:rPr>
              <a:t>对应）：先把右表中所有记录查询出来，然后左表满足条件的显示，不满足的显示null</a:t>
            </a:r>
            <a:endParaRPr lang="en-US" sz="3940">
              <a:solidFill>
                <a:srgbClr val="000000"/>
              </a:solidFill>
              <a:ea typeface="字由点字典黑 55J" panose="00020600040101010101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 l="185" t="26683" r="44419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809767" y="2857806"/>
            <a:ext cx="10387921" cy="5702796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6003442" y="771525"/>
            <a:ext cx="5932578" cy="15297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930"/>
              </a:lnSpc>
            </a:pPr>
            <a:r>
              <a:rPr lang="en-US" sz="7695">
                <a:solidFill>
                  <a:srgbClr val="FFFFFF"/>
                </a:solidFill>
                <a:ea typeface="字由点字典黑 65J" panose="00020600040101010101" charset="-122"/>
              </a:rPr>
              <a:t>左</a:t>
            </a:r>
            <a:r>
              <a:rPr lang="zh-CN" altLang="en-US" sz="7695">
                <a:solidFill>
                  <a:srgbClr val="FFFFFF"/>
                </a:solidFill>
                <a:ea typeface="字由点字典黑 65J" panose="00020600040101010101" charset="-122"/>
              </a:rPr>
              <a:t>连接</a:t>
            </a:r>
            <a:r>
              <a:rPr lang="en-US" sz="7695">
                <a:solidFill>
                  <a:srgbClr val="FFFFFF"/>
                </a:solidFill>
                <a:ea typeface="字由点字典黑 65J" panose="00020600040101010101" charset="-122"/>
              </a:rPr>
              <a:t>Vn图</a:t>
            </a:r>
            <a:endParaRPr lang="en-US" sz="7695">
              <a:solidFill>
                <a:srgbClr val="FFFFFF"/>
              </a:solidFill>
              <a:ea typeface="字由点字典黑 65J" panose="00020600040101010101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 l="151" r="54748" b="40308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28700" y="1152946"/>
            <a:ext cx="7402477" cy="7981108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 rot="0">
            <a:off x="7842106" y="2639039"/>
            <a:ext cx="10219501" cy="4669548"/>
            <a:chOff x="0" y="0"/>
            <a:chExt cx="13626001" cy="6226064"/>
          </a:xfrm>
        </p:grpSpPr>
        <p:sp>
          <p:nvSpPr>
            <p:cNvPr id="5" name="TextBox 5"/>
            <p:cNvSpPr txBox="1"/>
            <p:nvPr/>
          </p:nvSpPr>
          <p:spPr>
            <a:xfrm>
              <a:off x="4309068" y="-209550"/>
              <a:ext cx="5007865" cy="15148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040"/>
                </a:lnSpc>
              </a:pPr>
              <a:r>
                <a:rPr lang="en-US" sz="6475">
                  <a:solidFill>
                    <a:srgbClr val="FFFFFF"/>
                  </a:solidFill>
                  <a:latin typeface="DM Sans Bold"/>
                </a:rPr>
                <a:t>Part 2</a:t>
              </a:r>
              <a:endParaRPr lang="en-US" sz="6475">
                <a:solidFill>
                  <a:srgbClr val="FFFFFF"/>
                </a:solidFill>
                <a:latin typeface="DM Sans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072749"/>
              <a:ext cx="13626001" cy="32977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700"/>
                </a:lnSpc>
              </a:pPr>
              <a:r>
                <a:rPr lang="en-US" sz="14000">
                  <a:solidFill>
                    <a:srgbClr val="FFFFFF"/>
                  </a:solidFill>
                  <a:latin typeface="字由点字典黑 65J" panose="00020600040101010101" charset="-122"/>
                </a:rPr>
                <a:t>SQL语句</a:t>
              </a:r>
              <a:endParaRPr lang="en-US" sz="14000">
                <a:solidFill>
                  <a:srgbClr val="FFFFFF"/>
                </a:solidFill>
                <a:latin typeface="字由点字典黑 65J" panose="00020600040101010101" charset="-122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824566" y="5463217"/>
              <a:ext cx="9976869" cy="7628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60"/>
                </a:lnSpc>
              </a:pPr>
              <a:r>
                <a:rPr lang="en-US" sz="3200" spc="361">
                  <a:solidFill>
                    <a:srgbClr val="FFFFFF"/>
                  </a:solidFill>
                  <a:latin typeface="DM Sans"/>
                </a:rPr>
                <a:t>KEY POINTS OF THIS LESSON</a:t>
              </a:r>
              <a:endParaRPr lang="en-US" sz="3200" spc="361">
                <a:solidFill>
                  <a:srgbClr val="FFFFFF"/>
                </a:solidFill>
                <a:latin typeface="DM Sans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 l="185" r="44419" b="2668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5924234" y="2120793"/>
            <a:ext cx="6430006" cy="1327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160"/>
              </a:lnSpc>
              <a:spcBef>
                <a:spcPct val="0"/>
              </a:spcBef>
            </a:pPr>
            <a:r>
              <a:rPr lang="en-US" sz="7200">
                <a:solidFill>
                  <a:srgbClr val="FFFFFF"/>
                </a:solidFill>
                <a:latin typeface="字由点字典黑 65J" panose="00020600040101010101" charset="-122"/>
              </a:rPr>
              <a:t>SQL语句</a:t>
            </a:r>
            <a:endParaRPr lang="en-US" sz="7200">
              <a:solidFill>
                <a:srgbClr val="FFFFFF"/>
              </a:solidFill>
              <a:latin typeface="字由点字典黑 65J" panose="00020600040101010101" charset="-122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6453414" y="3680267"/>
            <a:ext cx="38937" cy="17956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5205"/>
              </a:lnSpc>
              <a:spcBef>
                <a:spcPct val="0"/>
              </a:spcBef>
            </a:pPr>
          </a:p>
        </p:txBody>
      </p:sp>
      <p:sp>
        <p:nvSpPr>
          <p:cNvPr id="5" name="TextBox 5"/>
          <p:cNvSpPr txBox="1"/>
          <p:nvPr/>
        </p:nvSpPr>
        <p:spPr>
          <a:xfrm>
            <a:off x="9139238" y="4877753"/>
            <a:ext cx="9525" cy="445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720"/>
              </a:lnSpc>
              <a:spcBef>
                <a:spcPct val="0"/>
              </a:spcBef>
            </a:pPr>
          </a:p>
        </p:txBody>
      </p:sp>
      <p:sp>
        <p:nvSpPr>
          <p:cNvPr id="6" name="TextBox 6"/>
          <p:cNvSpPr txBox="1"/>
          <p:nvPr/>
        </p:nvSpPr>
        <p:spPr>
          <a:xfrm>
            <a:off x="1457563" y="5133022"/>
            <a:ext cx="15801737" cy="10645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9030"/>
              </a:lnSpc>
              <a:spcBef>
                <a:spcPct val="0"/>
              </a:spcBef>
            </a:pPr>
            <a:r>
              <a:rPr lang="en-US" sz="5825">
                <a:solidFill>
                  <a:srgbClr val="000000"/>
                </a:solidFill>
                <a:latin typeface="字由点字典黑 55J" panose="00020600040101010101" charset="-122"/>
              </a:rPr>
              <a:t>s</a:t>
            </a:r>
            <a:r>
              <a:rPr lang="en-US" sz="5825">
                <a:solidFill>
                  <a:srgbClr val="000000"/>
                </a:solidFill>
                <a:latin typeface="字由点字典黑 55J" panose="00020600040101010101" charset="-122"/>
              </a:rPr>
              <a:t>elect a.,b. from a left join b on a.b_id = b.id;</a:t>
            </a:r>
            <a:endParaRPr lang="en-US" sz="5825">
              <a:solidFill>
                <a:srgbClr val="000000"/>
              </a:solidFill>
              <a:latin typeface="字由点字典黑 55J" panose="00020600040101010101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 l="185" r="44419" b="2668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1012463" y="811588"/>
            <a:ext cx="8131537" cy="8663824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 rot="0">
            <a:off x="7292539" y="2639039"/>
            <a:ext cx="10995461" cy="4669548"/>
            <a:chOff x="0" y="0"/>
            <a:chExt cx="14660615" cy="6226064"/>
          </a:xfrm>
        </p:grpSpPr>
        <p:sp>
          <p:nvSpPr>
            <p:cNvPr id="5" name="TextBox 5"/>
            <p:cNvSpPr txBox="1"/>
            <p:nvPr/>
          </p:nvSpPr>
          <p:spPr>
            <a:xfrm>
              <a:off x="4636253" y="-209550"/>
              <a:ext cx="5388109" cy="1514808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10040"/>
                </a:lnSpc>
              </a:pPr>
              <a:r>
                <a:rPr lang="en-US" sz="6475">
                  <a:solidFill>
                    <a:srgbClr val="FFFFFF"/>
                  </a:solidFill>
                  <a:latin typeface="DM Sans Bold"/>
                </a:rPr>
                <a:t>Part 3</a:t>
              </a:r>
              <a:endParaRPr lang="en-US" sz="6475">
                <a:solidFill>
                  <a:srgbClr val="FFFFFF"/>
                </a:solidFill>
                <a:latin typeface="DM Sans Bold"/>
              </a:endParaRP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2072749"/>
              <a:ext cx="14660615" cy="329773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21700"/>
                </a:lnSpc>
              </a:pPr>
              <a:r>
                <a:rPr lang="en-US" sz="14000">
                  <a:solidFill>
                    <a:srgbClr val="FFFFFF"/>
                  </a:solidFill>
                  <a:ea typeface="字由点字典黑 65J" panose="00020600040101010101" charset="-122"/>
                </a:rPr>
                <a:t>示例以及实操</a:t>
              </a:r>
              <a:endParaRPr lang="en-US" sz="14000">
                <a:solidFill>
                  <a:srgbClr val="FFFFFF"/>
                </a:solidFill>
                <a:ea typeface="字由点字典黑 65J" panose="00020600040101010101" charset="-122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1963104" y="5463217"/>
              <a:ext cx="10734407" cy="762847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4960"/>
                </a:lnSpc>
              </a:pPr>
              <a:r>
                <a:rPr lang="en-US" sz="3200" spc="361">
                  <a:solidFill>
                    <a:srgbClr val="FFFFFF"/>
                  </a:solidFill>
                  <a:latin typeface="DM Sans"/>
                </a:rPr>
                <a:t>CORE CONTENT</a:t>
              </a:r>
              <a:endParaRPr lang="en-US" sz="3200" spc="361">
                <a:solidFill>
                  <a:srgbClr val="FFFFFF"/>
                </a:solidFill>
                <a:latin typeface="DM Sans"/>
              </a:endParaRPr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1"/>
          <a:srcRect l="149" r="55164" b="40856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 rot="0">
            <a:off x="1028700" y="1746293"/>
            <a:ext cx="16230600" cy="8297683"/>
            <a:chOff x="0" y="0"/>
            <a:chExt cx="4274726" cy="218539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274726" cy="2185398"/>
            </a:xfrm>
            <a:custGeom>
              <a:avLst/>
              <a:gdLst/>
              <a:ahLst/>
              <a:cxnLst/>
              <a:rect l="l" t="t" r="r" b="b"/>
              <a:pathLst>
                <a:path w="4274726" h="2185398">
                  <a:moveTo>
                    <a:pt x="16695" y="0"/>
                  </a:moveTo>
                  <a:lnTo>
                    <a:pt x="4258031" y="0"/>
                  </a:lnTo>
                  <a:cubicBezTo>
                    <a:pt x="4267252" y="0"/>
                    <a:pt x="4274726" y="7475"/>
                    <a:pt x="4274726" y="16695"/>
                  </a:cubicBezTo>
                  <a:lnTo>
                    <a:pt x="4274726" y="2168703"/>
                  </a:lnTo>
                  <a:cubicBezTo>
                    <a:pt x="4274726" y="2177923"/>
                    <a:pt x="4267252" y="2185398"/>
                    <a:pt x="4258031" y="2185398"/>
                  </a:cubicBezTo>
                  <a:lnTo>
                    <a:pt x="16695" y="2185398"/>
                  </a:lnTo>
                  <a:cubicBezTo>
                    <a:pt x="12267" y="2185398"/>
                    <a:pt x="8021" y="2183639"/>
                    <a:pt x="4890" y="2180508"/>
                  </a:cubicBezTo>
                  <a:cubicBezTo>
                    <a:pt x="1759" y="2177377"/>
                    <a:pt x="0" y="2173131"/>
                    <a:pt x="0" y="2168703"/>
                  </a:cubicBezTo>
                  <a:lnTo>
                    <a:pt x="0" y="16695"/>
                  </a:lnTo>
                  <a:cubicBezTo>
                    <a:pt x="0" y="12267"/>
                    <a:pt x="1759" y="8021"/>
                    <a:pt x="4890" y="4890"/>
                  </a:cubicBezTo>
                  <a:cubicBezTo>
                    <a:pt x="8021" y="1759"/>
                    <a:pt x="12267" y="0"/>
                    <a:pt x="16695" y="0"/>
                  </a:cubicBezTo>
                  <a:close/>
                </a:path>
              </a:pathLst>
            </a:custGeom>
            <a:solidFill>
              <a:srgbClr val="4478FD">
                <a:alpha val="40000"/>
              </a:srgbClr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85725"/>
              <a:ext cx="812800" cy="8985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720"/>
                </a:lnSpc>
              </a:pP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/>
          <a:srcRect r="3117"/>
          <a:stretch>
            <a:fillRect/>
          </a:stretch>
        </p:blipFill>
        <p:spPr>
          <a:xfrm>
            <a:off x="9144000" y="2499360"/>
            <a:ext cx="7241241" cy="3497115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3"/>
          <a:srcRect/>
          <a:stretch>
            <a:fillRect/>
          </a:stretch>
        </p:blipFill>
        <p:spPr>
          <a:xfrm>
            <a:off x="9206148" y="6202016"/>
            <a:ext cx="7179094" cy="3664516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4638756" y="27919"/>
            <a:ext cx="9134782" cy="13277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160"/>
              </a:lnSpc>
              <a:spcBef>
                <a:spcPct val="0"/>
              </a:spcBef>
            </a:pPr>
            <a:r>
              <a:rPr lang="en-US" sz="7200">
                <a:solidFill>
                  <a:srgbClr val="FFFFFF"/>
                </a:solidFill>
                <a:latin typeface="字由点字典黑 65J" panose="00020600040101010101" charset="-122"/>
              </a:rPr>
              <a:t>SQL LEFT JOIN示例</a:t>
            </a:r>
            <a:endParaRPr lang="en-US" sz="7200">
              <a:solidFill>
                <a:srgbClr val="FFFFFF"/>
              </a:solidFill>
              <a:latin typeface="字由点字典黑 65J" panose="00020600040101010101" charset="-122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427480" y="2548890"/>
            <a:ext cx="6670675" cy="6709410"/>
          </a:xfrm>
          <a:prstGeom prst="rect">
            <a:avLst/>
          </a:prstGeom>
        </p:spPr>
        <p:txBody>
          <a:bodyPr lIns="0" tIns="0" rIns="0" bIns="0" rtlCol="0" anchor="t">
            <a:noAutofit/>
          </a:bodyPr>
          <a:lstStyle/>
          <a:p>
            <a:pPr algn="ctr">
              <a:lnSpc>
                <a:spcPts val="7195"/>
              </a:lnSpc>
              <a:spcBef>
                <a:spcPct val="0"/>
              </a:spcBef>
            </a:pPr>
            <a:r>
              <a:rPr lang="en-US" sz="4640">
                <a:solidFill>
                  <a:srgbClr val="000000"/>
                </a:solidFill>
                <a:ea typeface="字由点字典黑 55J" panose="00020600040101010101" charset="-122"/>
              </a:rPr>
              <a:t>假设你有一个书籍数据库，其中有两个表，一个是书籍，另一个是作者。为避免重复每本书的所有作者信息，该信息位于其自己的表中，并且书籍只有该author_name列。</a:t>
            </a:r>
            <a:endParaRPr lang="en-US" sz="4640">
              <a:solidFill>
                <a:srgbClr val="000000"/>
              </a:solidFill>
              <a:ea typeface="字由点字典黑 55J" panose="00020600040101010101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1017,&quot;width&quot;:10568.335433070866}"/>
</p:tagLst>
</file>

<file path=ppt/tags/tag2.xml><?xml version="1.0" encoding="utf-8"?>
<p:tagLst xmlns:p="http://schemas.openxmlformats.org/presentationml/2006/main">
  <p:tag name="KSO_WPP_MARK_KEY" val="d5273343-e310-40cd-a6ab-060b064765df"/>
  <p:tag name="COMMONDATA" val="eyJoZGlkIjoiYjJjOTQxYzhjODMyMDAzZmE0MDJkMWFkNmJlNDkwYTUifQ==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915</Words>
  <Application>WPS 演示</Application>
  <PresentationFormat>On-screen Show (4:3)</PresentationFormat>
  <Paragraphs>85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7" baseType="lpstr">
      <vt:lpstr>Arial</vt:lpstr>
      <vt:lpstr>宋体</vt:lpstr>
      <vt:lpstr>Wingdings</vt:lpstr>
      <vt:lpstr>可画乐黑</vt:lpstr>
      <vt:lpstr>字由点字典黑 65J</vt:lpstr>
      <vt:lpstr>黑体</vt:lpstr>
      <vt:lpstr>DM Sans</vt:lpstr>
      <vt:lpstr>DM Sans Bold</vt:lpstr>
      <vt:lpstr>字由点字典黑 55J</vt:lpstr>
      <vt:lpstr>DM Sans Bold Italics</vt:lpstr>
      <vt:lpstr>Calibri</vt:lpstr>
      <vt:lpstr>微软雅黑</vt:lpstr>
      <vt:lpstr>Arial Unicode MS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浅蓝灰白色公开课通用课件现代教育培训中文演示文稿</dc:title>
  <dc:creator/>
  <cp:lastModifiedBy>WPS_1601970764</cp:lastModifiedBy>
  <cp:revision>3</cp:revision>
  <dcterms:created xsi:type="dcterms:W3CDTF">2006-08-16T00:00:00Z</dcterms:created>
  <dcterms:modified xsi:type="dcterms:W3CDTF">2023-03-23T06:45:07Z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A9BB00836D234836B7CAB6D9C257E60F</vt:lpwstr>
  </property>
  <property fmtid="{D5CDD505-2E9C-101B-9397-08002B2CF9AE}" pid="3" name="KSOProductBuildVer">
    <vt:lpwstr>2052-11.1.0.12980</vt:lpwstr>
  </property>
</Properties>
</file>

<file path=docProps/thumbnail.jpeg>
</file>